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33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948CB"/>
    <a:srgbClr val="0B49CB"/>
    <a:srgbClr val="F2F4F8"/>
    <a:srgbClr val="1C7DDB"/>
    <a:srgbClr val="121619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8626" autoAdjust="0"/>
  </p:normalViewPr>
  <p:slideViewPr>
    <p:cSldViewPr snapToGrid="0" snapToObjects="1">
      <p:cViewPr varScale="1">
        <p:scale>
          <a:sx n="58" d="100"/>
          <a:sy n="58" d="100"/>
        </p:scale>
        <p:origin x="1160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78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40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84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71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29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Etienne De Vlieger</a:t>
            </a:r>
          </a:p>
          <a:p>
            <a:r>
              <a:rPr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11 April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770011" y="531116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2144191" y="1303049"/>
            <a:ext cx="8072040" cy="489083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98956FC-617E-435F-8945-B37992186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802" y="1760992"/>
            <a:ext cx="5241778" cy="7330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4C57D8-CDED-4FC1-8B0D-2568A4C3208A}"/>
              </a:ext>
            </a:extLst>
          </p:cNvPr>
          <p:cNvSpPr txBox="1"/>
          <p:nvPr/>
        </p:nvSpPr>
        <p:spPr>
          <a:xfrm>
            <a:off x="2144191" y="139880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1C7DDB"/>
                </a:solidFill>
                <a:latin typeface="Abadi"/>
              </a:rPr>
              <a:t>1. Creating </a:t>
            </a:r>
            <a:r>
              <a:rPr lang="en-US" sz="1800" err="1">
                <a:solidFill>
                  <a:srgbClr val="1C7DDB"/>
                </a:solidFill>
                <a:latin typeface="Abadi"/>
              </a:rPr>
              <a:t>BeautifulSoup</a:t>
            </a:r>
            <a:r>
              <a:rPr lang="en-US" sz="1800">
                <a:solidFill>
                  <a:srgbClr val="1C7DDB"/>
                </a:solidFill>
                <a:latin typeface="Abadi"/>
              </a:rPr>
              <a:t> object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F95ADF-B8D8-47E2-9F33-24C5B843E518}"/>
              </a:ext>
            </a:extLst>
          </p:cNvPr>
          <p:cNvSpPr txBox="1"/>
          <p:nvPr/>
        </p:nvSpPr>
        <p:spPr>
          <a:xfrm>
            <a:off x="2144191" y="278473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>
                <a:solidFill>
                  <a:srgbClr val="1C7DDB"/>
                </a:solidFill>
                <a:latin typeface="Abadi"/>
              </a:rPr>
              <a:t>2</a:t>
            </a:r>
            <a:r>
              <a:rPr lang="en-US" sz="1800">
                <a:solidFill>
                  <a:srgbClr val="1C7DDB"/>
                </a:solidFill>
                <a:latin typeface="Abadi"/>
              </a:rPr>
              <a:t>. Target </a:t>
            </a:r>
            <a:r>
              <a:rPr lang="en-US" sz="1800" err="1">
                <a:solidFill>
                  <a:srgbClr val="1C7DDB"/>
                </a:solidFill>
                <a:latin typeface="Abadi"/>
              </a:rPr>
              <a:t>dataframe</a:t>
            </a:r>
            <a:endParaRPr lang="en-US" sz="180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E75C90C-6585-41ED-BCF5-12EE5E1CB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801" y="3242296"/>
            <a:ext cx="2336882" cy="1419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9EA937-1E32-481B-AA56-94474D28D4BA}"/>
              </a:ext>
            </a:extLst>
          </p:cNvPr>
          <p:cNvSpPr txBox="1"/>
          <p:nvPr/>
        </p:nvSpPr>
        <p:spPr>
          <a:xfrm>
            <a:off x="5542911" y="2818147"/>
            <a:ext cx="4395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1C7DDB"/>
                </a:solidFill>
                <a:latin typeface="Abadi"/>
              </a:rPr>
              <a:t>3. Loop over HTML extract functions</a:t>
            </a:r>
          </a:p>
        </p:txBody>
      </p:sp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95E2FEC-52C1-484C-A72D-7E64DA659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996" y="3338471"/>
            <a:ext cx="4568376" cy="22928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E0A278-24E2-41A5-97C1-39469D4480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718"/>
          <a:stretch/>
        </p:blipFill>
        <p:spPr>
          <a:xfrm>
            <a:off x="2312425" y="5824549"/>
            <a:ext cx="2219635" cy="369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EE3F5B-9488-4698-938D-07B8219D28E3}"/>
              </a:ext>
            </a:extLst>
          </p:cNvPr>
          <p:cNvSpPr txBox="1"/>
          <p:nvPr/>
        </p:nvSpPr>
        <p:spPr>
          <a:xfrm>
            <a:off x="2253802" y="540907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1C7DDB"/>
                </a:solidFill>
                <a:latin typeface="Abadi"/>
              </a:rPr>
              <a:t>4. </a:t>
            </a:r>
            <a:r>
              <a:rPr lang="en-US" sz="1800" err="1">
                <a:solidFill>
                  <a:srgbClr val="1C7DDB"/>
                </a:solidFill>
                <a:latin typeface="Abadi"/>
              </a:rPr>
              <a:t>Dataframe</a:t>
            </a:r>
            <a:r>
              <a:rPr lang="en-US" sz="1800">
                <a:solidFill>
                  <a:srgbClr val="1C7DDB"/>
                </a:solidFill>
                <a:latin typeface="Abadi"/>
              </a:rPr>
              <a:t> ready for CSV file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39EA16A-3272-4FDA-9659-A98BCDF0BAA9}"/>
              </a:ext>
            </a:extLst>
          </p:cNvPr>
          <p:cNvCxnSpPr/>
          <p:nvPr/>
        </p:nvCxnSpPr>
        <p:spPr>
          <a:xfrm>
            <a:off x="4432852" y="2509890"/>
            <a:ext cx="0" cy="73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2731DC-8568-418D-9B1C-9E6F00AD4B0B}"/>
              </a:ext>
            </a:extLst>
          </p:cNvPr>
          <p:cNvCxnSpPr>
            <a:cxnSpLocks/>
          </p:cNvCxnSpPr>
          <p:nvPr/>
        </p:nvCxnSpPr>
        <p:spPr>
          <a:xfrm>
            <a:off x="4590683" y="3952015"/>
            <a:ext cx="952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C42811C-ABD9-4999-BB7D-C95A562FFDA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90683" y="5653878"/>
            <a:ext cx="2505856" cy="326070"/>
          </a:xfrm>
          <a:prstGeom prst="bentConnector3">
            <a:avLst>
              <a:gd name="adj1" fmla="val -3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7620706-08DB-42CC-B20B-F3245CFB5540}"/>
              </a:ext>
            </a:extLst>
          </p:cNvPr>
          <p:cNvSpPr txBox="1"/>
          <p:nvPr/>
        </p:nvSpPr>
        <p:spPr>
          <a:xfrm>
            <a:off x="2978982" y="6589680"/>
            <a:ext cx="92130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https://github.com/devliet/SpaceX_project/blob/master/jupyter-labs-webscraping%20(1).ipynb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048671-DA3F-475D-8545-B5E2ADE22AA9}"/>
              </a:ext>
            </a:extLst>
          </p:cNvPr>
          <p:cNvSpPr txBox="1"/>
          <p:nvPr/>
        </p:nvSpPr>
        <p:spPr>
          <a:xfrm>
            <a:off x="2978983" y="629481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GitHub URL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0748"/>
            <a:ext cx="7390015" cy="1361661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patterns and label for supervised models</a:t>
            </a:r>
          </a:p>
          <a:p>
            <a:pPr lvl="1"/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</a:t>
            </a:r>
          </a:p>
          <a:p>
            <a:pPr lvl="2"/>
            <a:r>
              <a:rPr lang="en-US" sz="1200" b="0" i="0">
                <a:solidFill>
                  <a:srgbClr val="000000"/>
                </a:solidFill>
                <a:effectLst/>
                <a:latin typeface="Helvetica Neue"/>
              </a:rPr>
              <a:t>number of launches for each site</a:t>
            </a:r>
            <a:endParaRPr lang="en-US" sz="1200" b="0" i="0">
              <a:solidFill>
                <a:schemeClr val="accent3">
                  <a:lumMod val="25000"/>
                </a:schemeClr>
              </a:solidFill>
              <a:effectLst/>
              <a:latin typeface="Abadi" panose="020B0604020104020204" pitchFamily="34" charset="0"/>
            </a:endParaRPr>
          </a:p>
          <a:p>
            <a:pPr lvl="2"/>
            <a:r>
              <a:rPr lang="en-US" sz="1200" i="0">
                <a:solidFill>
                  <a:srgbClr val="000000"/>
                </a:solidFill>
                <a:effectLst/>
                <a:latin typeface="Helvetica Neue"/>
              </a:rPr>
              <a:t>mission outcome per orbit type</a:t>
            </a:r>
          </a:p>
          <a:p>
            <a:pPr lvl="2"/>
            <a:endParaRPr lang="en-US" sz="14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473BD-ADE2-490B-8F9F-010FEC319689}"/>
              </a:ext>
            </a:extLst>
          </p:cNvPr>
          <p:cNvSpPr txBox="1"/>
          <p:nvPr/>
        </p:nvSpPr>
        <p:spPr>
          <a:xfrm>
            <a:off x="2978983" y="6589681"/>
            <a:ext cx="912412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800"/>
              <a:t>https://github.com/devliet/SpaceX_project/blob/master/EDA.ipynb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0C2AA-440C-4F4D-96D1-615776A4E87B}"/>
              </a:ext>
            </a:extLst>
          </p:cNvPr>
          <p:cNvSpPr txBox="1"/>
          <p:nvPr/>
        </p:nvSpPr>
        <p:spPr>
          <a:xfrm>
            <a:off x="2978983" y="629481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GitHub URL</a:t>
            </a:r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7D1EBB8D-A41E-4D16-ADBE-3F414FD0D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31" y="2987862"/>
            <a:ext cx="7924800" cy="144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F5280C-0897-4E3B-AB00-9F71164B29D0}"/>
              </a:ext>
            </a:extLst>
          </p:cNvPr>
          <p:cNvSpPr txBox="1"/>
          <p:nvPr/>
        </p:nvSpPr>
        <p:spPr>
          <a:xfrm>
            <a:off x="871331" y="4958151"/>
            <a:ext cx="60976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i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Landing outcome label from Outcome column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93000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 plotted:</a:t>
            </a:r>
          </a:p>
          <a:p>
            <a:pPr lvl="1"/>
            <a:r>
              <a:rPr lang="en-US" sz="1800"/>
              <a:t>Scatter plot for discovering relationships between categories</a:t>
            </a:r>
          </a:p>
          <a:p>
            <a:pPr lvl="1"/>
            <a:r>
              <a:rPr lang="en-US" sz="1800"/>
              <a:t>Bar plot for checking quantities as mean</a:t>
            </a:r>
          </a:p>
          <a:p>
            <a:pPr lvl="1"/>
            <a:r>
              <a:rPr lang="en-US" sz="1800"/>
              <a:t>Line chart to examine a trend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85190-0B65-46C7-8E4F-90FD43AA38C1}"/>
              </a:ext>
            </a:extLst>
          </p:cNvPr>
          <p:cNvSpPr txBox="1"/>
          <p:nvPr/>
        </p:nvSpPr>
        <p:spPr>
          <a:xfrm>
            <a:off x="2978983" y="6589681"/>
            <a:ext cx="912412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800"/>
              <a:t>https://github.com/devliet/SpaceX_project/blob/master/EDA%20with%20Visualization%20lab.ipynb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AB971-B6D1-4E52-9299-B7FB4EF834E5}"/>
              </a:ext>
            </a:extLst>
          </p:cNvPr>
          <p:cNvSpPr txBox="1"/>
          <p:nvPr/>
        </p:nvSpPr>
        <p:spPr>
          <a:xfrm>
            <a:off x="2978983" y="629481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GitHub URL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 SQL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61D5-C0DD-43F4-A292-1E298E42A8E3}"/>
              </a:ext>
            </a:extLst>
          </p:cNvPr>
          <p:cNvSpPr txBox="1"/>
          <p:nvPr/>
        </p:nvSpPr>
        <p:spPr>
          <a:xfrm>
            <a:off x="770011" y="1589468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SQL </a:t>
            </a:r>
            <a:r>
              <a:rPr lang="en-US" sz="2200"/>
              <a:t>queries</a:t>
            </a:r>
            <a:r>
              <a:rPr lang="en-US" sz="2400"/>
              <a:t> 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DA7B7-8378-4139-9AF3-7B2F2714B651}"/>
              </a:ext>
            </a:extLst>
          </p:cNvPr>
          <p:cNvSpPr txBox="1"/>
          <p:nvPr/>
        </p:nvSpPr>
        <p:spPr>
          <a:xfrm>
            <a:off x="596348" y="2165146"/>
            <a:ext cx="108616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Display the names of the unique launch sites in the space mission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Display 5 records where launch sites begin with the string 'CCA’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Display the total payload mass carried by boosters launched by NASA (CRS)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Display average payload mass carried by booster version F9 v1.1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List the date when the first successful landing outcome in ground pad was achieved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List the names of the boosters which have success in drone ship and have payload mass greater than 4000 but less than 6000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List the total number of successful and failure mission outcomes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List the names of the booster versions which have carried the maximum payload mass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List the failed landing outcomes in drone ship, their booster versions, and launch site names for in year 2015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Rank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83E191-CDC8-4A3F-829B-2B1D3D4ED6A3}"/>
              </a:ext>
            </a:extLst>
          </p:cNvPr>
          <p:cNvSpPr txBox="1"/>
          <p:nvPr/>
        </p:nvSpPr>
        <p:spPr>
          <a:xfrm>
            <a:off x="3008244" y="6578463"/>
            <a:ext cx="912412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800"/>
              <a:t>https://github.com/devliet/SpaceX_project/blob/master/EDA%20SQL%20Lab.ipynb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9031F-7A45-4BBB-8D3A-BA8E6EFC6A7A}"/>
              </a:ext>
            </a:extLst>
          </p:cNvPr>
          <p:cNvSpPr txBox="1"/>
          <p:nvPr/>
        </p:nvSpPr>
        <p:spPr>
          <a:xfrm>
            <a:off x="2978983" y="6272785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GitHub URL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6942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plain numbers don’t give any intuitive insights about where are those launch sites. It’s better to visualize those locations by pinning them on a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 objects: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550D6-CE9D-4EE0-BE16-63B12BEBDD9E}"/>
              </a:ext>
            </a:extLst>
          </p:cNvPr>
          <p:cNvSpPr txBox="1"/>
          <p:nvPr/>
        </p:nvSpPr>
        <p:spPr>
          <a:xfrm>
            <a:off x="2978983" y="6587800"/>
            <a:ext cx="90545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https://github.com/devliet/SpaceX_project/blob/master/Interactive%20Visual%20Analytics%20with%20Folium%20lab.ipynb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D041-5F0B-4D72-AE58-0A3456203903}"/>
              </a:ext>
            </a:extLst>
          </p:cNvPr>
          <p:cNvSpPr txBox="1"/>
          <p:nvPr/>
        </p:nvSpPr>
        <p:spPr>
          <a:xfrm>
            <a:off x="2978983" y="629481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GitHub URL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5B63450-8F18-4362-BF28-BF49E320D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89" y="3116928"/>
            <a:ext cx="872291" cy="1266229"/>
          </a:xfrm>
          <a:prstGeom prst="rect">
            <a:avLst/>
          </a:prstGeom>
        </p:spPr>
      </p:pic>
      <p:pic>
        <p:nvPicPr>
          <p:cNvPr id="15" name="Picture 14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CCCD28CD-4164-4594-B4CF-F9230E912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109" y="3116929"/>
            <a:ext cx="1404993" cy="1266228"/>
          </a:xfrm>
          <a:prstGeom prst="rect">
            <a:avLst/>
          </a:prstGeom>
        </p:spPr>
      </p:pic>
      <p:pic>
        <p:nvPicPr>
          <p:cNvPr id="17" name="Picture 16" descr="Shape&#10;&#10;Description automatically generated">
            <a:extLst>
              <a:ext uri="{FF2B5EF4-FFF2-40B4-BE49-F238E27FC236}">
                <a16:creationId xmlns:a16="http://schemas.microsoft.com/office/drawing/2014/main" id="{574C958A-C663-4007-BB9E-00FC70DDE3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8531" y="3123049"/>
            <a:ext cx="1235342" cy="1269188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BC1D85D3-4DB1-4AEC-9FE3-30976A102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303" y="3126008"/>
            <a:ext cx="1404993" cy="1266229"/>
          </a:xfrm>
          <a:prstGeom prst="rect">
            <a:avLst/>
          </a:prstGeom>
        </p:spPr>
      </p:pic>
      <p:pic>
        <p:nvPicPr>
          <p:cNvPr id="21" name="Picture 20" descr="Map&#10;&#10;Description automatically generated">
            <a:extLst>
              <a:ext uri="{FF2B5EF4-FFF2-40B4-BE49-F238E27FC236}">
                <a16:creationId xmlns:a16="http://schemas.microsoft.com/office/drawing/2014/main" id="{95C860A3-B8B3-4242-B32F-773ED3065E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3726" y="3097498"/>
            <a:ext cx="1711885" cy="1266229"/>
          </a:xfrm>
          <a:prstGeom prst="rect">
            <a:avLst/>
          </a:prstGeom>
        </p:spPr>
      </p:pic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274716AD-70B9-469D-B366-2F4806731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676451"/>
              </p:ext>
            </p:extLst>
          </p:nvPr>
        </p:nvGraphicFramePr>
        <p:xfrm>
          <a:off x="770012" y="4540688"/>
          <a:ext cx="10853792" cy="1315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3492">
                  <a:extLst>
                    <a:ext uri="{9D8B030D-6E8A-4147-A177-3AD203B41FA5}">
                      <a16:colId xmlns:a16="http://schemas.microsoft.com/office/drawing/2014/main" val="4089957324"/>
                    </a:ext>
                  </a:extLst>
                </a:gridCol>
                <a:gridCol w="2355574">
                  <a:extLst>
                    <a:ext uri="{9D8B030D-6E8A-4147-A177-3AD203B41FA5}">
                      <a16:colId xmlns:a16="http://schemas.microsoft.com/office/drawing/2014/main" val="339049561"/>
                    </a:ext>
                  </a:extLst>
                </a:gridCol>
                <a:gridCol w="2200428">
                  <a:extLst>
                    <a:ext uri="{9D8B030D-6E8A-4147-A177-3AD203B41FA5}">
                      <a16:colId xmlns:a16="http://schemas.microsoft.com/office/drawing/2014/main" val="2778149907"/>
                    </a:ext>
                  </a:extLst>
                </a:gridCol>
                <a:gridCol w="2279464">
                  <a:extLst>
                    <a:ext uri="{9D8B030D-6E8A-4147-A177-3AD203B41FA5}">
                      <a16:colId xmlns:a16="http://schemas.microsoft.com/office/drawing/2014/main" val="4100652426"/>
                    </a:ext>
                  </a:extLst>
                </a:gridCol>
                <a:gridCol w="2094834">
                  <a:extLst>
                    <a:ext uri="{9D8B030D-6E8A-4147-A177-3AD203B41FA5}">
                      <a16:colId xmlns:a16="http://schemas.microsoft.com/office/drawing/2014/main" val="1018842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Circle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MarkerCluster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MousePosition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PolyLine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626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To have a highlighted circle area with a text label on each launch 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 check if the launch site has a proximity with Equator line or a coast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 distinguish Markers having the same coordinate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 have the coordinates of a site and calculate distances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 display the distance between a site and the coast, city,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05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1267" y="5851827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4823" y="1276196"/>
            <a:ext cx="10088216" cy="52896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Plots/graphs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EF5316-CCC1-4E2E-9DF5-40742354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26" y="1640528"/>
            <a:ext cx="1657199" cy="1401766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BC2DAA-19C5-4EBD-9651-2B9D876DB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3082867"/>
            <a:ext cx="5760595" cy="1627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2FF458-C349-4035-99AD-065EB9695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08" y="4847321"/>
            <a:ext cx="5760595" cy="5490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A91102-D1BB-4229-AA55-5F06A7605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09" y="5659585"/>
            <a:ext cx="5760595" cy="4691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8F5886D-291D-4361-8671-150BCB6C75A3}"/>
              </a:ext>
            </a:extLst>
          </p:cNvPr>
          <p:cNvSpPr txBox="1"/>
          <p:nvPr/>
        </p:nvSpPr>
        <p:spPr>
          <a:xfrm>
            <a:off x="2978983" y="625506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GitHub URL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FF531-30F8-4E84-BDEF-D704377CA0A0}"/>
              </a:ext>
            </a:extLst>
          </p:cNvPr>
          <p:cNvSpPr txBox="1"/>
          <p:nvPr/>
        </p:nvSpPr>
        <p:spPr>
          <a:xfrm>
            <a:off x="2978983" y="6587800"/>
            <a:ext cx="90545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https://github.com/devliet/SpaceX_project/blob/master/spacex_dash_app.py.ipynb</a:t>
            </a:r>
            <a:endParaRPr lang="en-US" sz="800"/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84A9755B-B374-4278-A0CB-59C2D169C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431"/>
              </p:ext>
            </p:extLst>
          </p:nvPr>
        </p:nvGraphicFramePr>
        <p:xfrm>
          <a:off x="6541169" y="1640528"/>
          <a:ext cx="4744443" cy="4925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1481">
                  <a:extLst>
                    <a:ext uri="{9D8B030D-6E8A-4147-A177-3AD203B41FA5}">
                      <a16:colId xmlns:a16="http://schemas.microsoft.com/office/drawing/2014/main" val="2436352139"/>
                    </a:ext>
                  </a:extLst>
                </a:gridCol>
                <a:gridCol w="1192800">
                  <a:extLst>
                    <a:ext uri="{9D8B030D-6E8A-4147-A177-3AD203B41FA5}">
                      <a16:colId xmlns:a16="http://schemas.microsoft.com/office/drawing/2014/main" val="1838306587"/>
                    </a:ext>
                  </a:extLst>
                </a:gridCol>
                <a:gridCol w="1970162">
                  <a:extLst>
                    <a:ext uri="{9D8B030D-6E8A-4147-A177-3AD203B41FA5}">
                      <a16:colId xmlns:a16="http://schemas.microsoft.com/office/drawing/2014/main" val="1642159786"/>
                    </a:ext>
                  </a:extLst>
                </a:gridCol>
              </a:tblGrid>
              <a:tr h="1422330">
                <a:tc>
                  <a:txBody>
                    <a:bodyPr/>
                    <a:lstStyle/>
                    <a:p>
                      <a:r>
                        <a:rPr lang="en-US" sz="1200"/>
                        <a:t>Pi chart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 check the site with largest successful launches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319639"/>
                  </a:ext>
                </a:extLst>
              </a:tr>
              <a:tr h="1758427">
                <a:tc>
                  <a:txBody>
                    <a:bodyPr/>
                    <a:lstStyle/>
                    <a:p>
                      <a:r>
                        <a:rPr lang="en-US" sz="1200"/>
                        <a:t>Scatter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 check which payload range(s) has the highest launch success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425463"/>
                  </a:ext>
                </a:extLst>
              </a:tr>
              <a:tr h="804110">
                <a:tc>
                  <a:txBody>
                    <a:bodyPr/>
                    <a:lstStyle/>
                    <a:p>
                      <a:r>
                        <a:rPr lang="en-US" sz="1200"/>
                        <a:t>Dropdown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 selecting the list of launch 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/>
                        <a:t>Interaction with Pi chart for displaying data  accordingly to the selected site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206080"/>
                  </a:ext>
                </a:extLst>
              </a:tr>
              <a:tr h="940467">
                <a:tc>
                  <a:txBody>
                    <a:bodyPr/>
                    <a:lstStyle/>
                    <a:p>
                      <a:r>
                        <a:rPr lang="en-US" sz="1200"/>
                        <a:t>Range slider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For selecting Payload range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/>
                        <a:t>Interaction with scatter plot </a:t>
                      </a:r>
                      <a:r>
                        <a:rPr lang="en-US" sz="1200"/>
                        <a:t>for </a:t>
                      </a:r>
                      <a:r>
                        <a:rPr lang="fr-BE" sz="1200"/>
                        <a:t>displaying the data accordingly to the range of</a:t>
                      </a:r>
                      <a:r>
                        <a:rPr lang="en-US" sz="1200"/>
                        <a:t> Payload range (Kg)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006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95712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700" b="0" i="0">
                <a:solidFill>
                  <a:srgbClr val="000000"/>
                </a:solidFill>
                <a:effectLst/>
                <a:latin typeface="Helvetica Neue"/>
              </a:rPr>
              <a:t>Machine learning pipeline to predict if the first stage will land given the data from the preceding labs</a:t>
            </a:r>
            <a:endParaRPr lang="en-US" sz="26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ctr">
              <a:buNone/>
            </a:pPr>
            <a:endParaRPr lang="en-US" sz="1700" b="0" i="0">
              <a:solidFill>
                <a:srgbClr val="000000"/>
              </a:solidFill>
              <a:effectLst/>
              <a:latin typeface="Helvetica Neue"/>
            </a:endParaRPr>
          </a:p>
          <a:p>
            <a:pPr marL="0" indent="0" algn="ctr">
              <a:buNone/>
            </a:pPr>
            <a:r>
              <a:rPr lang="en-US" sz="1700" b="0" i="0">
                <a:solidFill>
                  <a:srgbClr val="000000"/>
                </a:solidFill>
                <a:effectLst/>
                <a:latin typeface="Helvetica Neue"/>
              </a:rPr>
              <a:t>Column for the label to predict </a:t>
            </a:r>
          </a:p>
          <a:p>
            <a:pPr marL="0" indent="0" algn="ctr">
              <a:buNone/>
            </a:pPr>
            <a:endParaRPr lang="en-US" sz="1700" b="0" i="0">
              <a:solidFill>
                <a:srgbClr val="000000"/>
              </a:solidFill>
              <a:effectLst/>
              <a:latin typeface="Helvetica Neue"/>
            </a:endParaRPr>
          </a:p>
          <a:p>
            <a:pPr marL="0" indent="0" algn="ctr">
              <a:buNone/>
            </a:pPr>
            <a:r>
              <a:rPr lang="en-US" sz="1700" b="0" i="0">
                <a:solidFill>
                  <a:srgbClr val="000000"/>
                </a:solidFill>
                <a:effectLst/>
                <a:latin typeface="Helvetica Neue"/>
              </a:rPr>
              <a:t>Standardize the data</a:t>
            </a:r>
          </a:p>
          <a:p>
            <a:pPr marL="0" indent="0" algn="ctr">
              <a:buNone/>
            </a:pPr>
            <a:endParaRPr lang="en-US" sz="1700" b="0" i="0">
              <a:solidFill>
                <a:srgbClr val="000000"/>
              </a:solidFill>
              <a:effectLst/>
              <a:latin typeface="Helvetica Neue"/>
            </a:endParaRPr>
          </a:p>
          <a:p>
            <a:pPr marL="0" indent="0" algn="ctr">
              <a:buNone/>
            </a:pPr>
            <a:r>
              <a:rPr lang="en-US" sz="1700" b="0" i="0">
                <a:solidFill>
                  <a:srgbClr val="000000"/>
                </a:solidFill>
                <a:effectLst/>
                <a:latin typeface="Helvetica Neue"/>
              </a:rPr>
              <a:t>Split into training data and test data</a:t>
            </a:r>
          </a:p>
          <a:p>
            <a:pPr marL="0" indent="0" algn="ctr">
              <a:buNone/>
            </a:pPr>
            <a:endParaRPr lang="en-US" sz="1700" b="0" i="0">
              <a:solidFill>
                <a:srgbClr val="000000"/>
              </a:solidFill>
              <a:effectLst/>
              <a:latin typeface="Helvetica Neue"/>
            </a:endParaRPr>
          </a:p>
          <a:p>
            <a:pPr marL="0" indent="0" algn="ctr">
              <a:buNone/>
            </a:pPr>
            <a:r>
              <a:rPr lang="en-US" sz="1700" b="0" i="0">
                <a:solidFill>
                  <a:srgbClr val="000000"/>
                </a:solidFill>
                <a:effectLst/>
                <a:latin typeface="Helvetica Neue"/>
              </a:rPr>
              <a:t>Find best hyperparameters for SVM, Classification Trees and Logistic Regression</a:t>
            </a:r>
          </a:p>
          <a:p>
            <a:pPr marL="0" indent="0" algn="ctr">
              <a:buNone/>
            </a:pPr>
            <a:endParaRPr lang="en-US" sz="1700" b="0" i="0">
              <a:solidFill>
                <a:srgbClr val="000000"/>
              </a:solidFill>
              <a:effectLst/>
              <a:latin typeface="Helvetica Neue"/>
            </a:endParaRPr>
          </a:p>
          <a:p>
            <a:pPr marL="0" indent="0" algn="ctr">
              <a:buNone/>
            </a:pPr>
            <a:r>
              <a:rPr lang="en-US" sz="1700" b="0" i="0">
                <a:solidFill>
                  <a:srgbClr val="000000"/>
                </a:solidFill>
                <a:effectLst/>
                <a:latin typeface="Helvetica Neue"/>
              </a:rPr>
              <a:t>Find the method performs best using test data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7E283A5C-B61F-4E9F-BA04-763F460B1106}"/>
              </a:ext>
            </a:extLst>
          </p:cNvPr>
          <p:cNvSpPr/>
          <p:nvPr/>
        </p:nvSpPr>
        <p:spPr>
          <a:xfrm>
            <a:off x="5446642" y="1882504"/>
            <a:ext cx="268357" cy="337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698D3E3-3406-46D6-B00D-3123A8A380E2}"/>
              </a:ext>
            </a:extLst>
          </p:cNvPr>
          <p:cNvSpPr/>
          <p:nvPr/>
        </p:nvSpPr>
        <p:spPr>
          <a:xfrm>
            <a:off x="5446643" y="2627934"/>
            <a:ext cx="268357" cy="337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A361C69-E353-4EBD-9188-532C8693C2A0}"/>
              </a:ext>
            </a:extLst>
          </p:cNvPr>
          <p:cNvSpPr/>
          <p:nvPr/>
        </p:nvSpPr>
        <p:spPr>
          <a:xfrm>
            <a:off x="5466520" y="3333450"/>
            <a:ext cx="268357" cy="337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83FC2237-5A32-40BD-B8B5-243421AD9B45}"/>
              </a:ext>
            </a:extLst>
          </p:cNvPr>
          <p:cNvSpPr/>
          <p:nvPr/>
        </p:nvSpPr>
        <p:spPr>
          <a:xfrm>
            <a:off x="5446642" y="4024734"/>
            <a:ext cx="268357" cy="337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50918AA-38D5-49E5-806E-A8E2FD7D078E}"/>
              </a:ext>
            </a:extLst>
          </p:cNvPr>
          <p:cNvSpPr/>
          <p:nvPr/>
        </p:nvSpPr>
        <p:spPr>
          <a:xfrm>
            <a:off x="5461551" y="4749099"/>
            <a:ext cx="268357" cy="337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655132-0853-4081-8049-CD9A06637CDF}"/>
              </a:ext>
            </a:extLst>
          </p:cNvPr>
          <p:cNvSpPr txBox="1"/>
          <p:nvPr/>
        </p:nvSpPr>
        <p:spPr>
          <a:xfrm>
            <a:off x="2978983" y="625506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GitHub URL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12A147-725E-421E-832F-82D3B500F6AC}"/>
              </a:ext>
            </a:extLst>
          </p:cNvPr>
          <p:cNvSpPr txBox="1"/>
          <p:nvPr/>
        </p:nvSpPr>
        <p:spPr>
          <a:xfrm>
            <a:off x="2978983" y="6587800"/>
            <a:ext cx="90545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https://github.com/devliet/SpaceX_project/blob/master/SpaceX_Machine%20Learning%20Prediction_Part_5.ipynb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2563" y="5696066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Results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A5A09-2F4B-40F6-8369-993DC82DB6CB}"/>
              </a:ext>
            </a:extLst>
          </p:cNvPr>
          <p:cNvSpPr txBox="1"/>
          <p:nvPr/>
        </p:nvSpPr>
        <p:spPr>
          <a:xfrm>
            <a:off x="770010" y="1432157"/>
            <a:ext cx="10361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 using the confusion matrix; the results are very similar between the models except for the Decision Tree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9BE69-5078-4D81-A7CA-093B33A825CD}"/>
              </a:ext>
            </a:extLst>
          </p:cNvPr>
          <p:cNvSpPr txBox="1"/>
          <p:nvPr/>
        </p:nvSpPr>
        <p:spPr>
          <a:xfrm>
            <a:off x="770011" y="476181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 based on the score of each model</a:t>
            </a:r>
          </a:p>
        </p:txBody>
      </p:sp>
      <p:pic>
        <p:nvPicPr>
          <p:cNvPr id="10" name="Picture 9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F79F79AF-7CD5-4CBB-9B7F-4535CC8BE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04" y="2575308"/>
            <a:ext cx="2532485" cy="19256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75E7FA-C9EF-44EC-B072-84BDFAED518D}"/>
              </a:ext>
            </a:extLst>
          </p:cNvPr>
          <p:cNvSpPr txBox="1"/>
          <p:nvPr/>
        </p:nvSpPr>
        <p:spPr>
          <a:xfrm>
            <a:off x="770011" y="2134219"/>
            <a:ext cx="2159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LogisticRegression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166C1B-6918-45E4-A11E-1E249783912E}"/>
              </a:ext>
            </a:extLst>
          </p:cNvPr>
          <p:cNvSpPr txBox="1"/>
          <p:nvPr/>
        </p:nvSpPr>
        <p:spPr>
          <a:xfrm>
            <a:off x="3619243" y="2158177"/>
            <a:ext cx="2159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7B05EB-2F20-401A-A946-10AD24CB63C1}"/>
              </a:ext>
            </a:extLst>
          </p:cNvPr>
          <p:cNvSpPr txBox="1"/>
          <p:nvPr/>
        </p:nvSpPr>
        <p:spPr>
          <a:xfrm>
            <a:off x="6463287" y="2118169"/>
            <a:ext cx="2159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DecisionTree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87AC93-CE84-4321-8C67-E7157F390268}"/>
              </a:ext>
            </a:extLst>
          </p:cNvPr>
          <p:cNvSpPr txBox="1"/>
          <p:nvPr/>
        </p:nvSpPr>
        <p:spPr>
          <a:xfrm>
            <a:off x="9307331" y="2158177"/>
            <a:ext cx="2159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</a:p>
        </p:txBody>
      </p:sp>
      <p:pic>
        <p:nvPicPr>
          <p:cNvPr id="19" name="Picture 1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D6E83AE-2CF7-4607-9708-274242118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0899" y="2575307"/>
            <a:ext cx="2483274" cy="1929384"/>
          </a:xfrm>
          <a:prstGeom prst="rect">
            <a:avLst/>
          </a:prstGeom>
        </p:spPr>
      </p:pic>
      <p:pic>
        <p:nvPicPr>
          <p:cNvPr id="21" name="Picture 20" descr="Chart&#10;&#10;Description automatically generated with low confidence">
            <a:extLst>
              <a:ext uri="{FF2B5EF4-FFF2-40B4-BE49-F238E27FC236}">
                <a16:creationId xmlns:a16="http://schemas.microsoft.com/office/drawing/2014/main" id="{226CE15E-9F64-4116-BABA-07AF23F4D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401" y="2527509"/>
            <a:ext cx="2605134" cy="1929384"/>
          </a:xfrm>
          <a:prstGeom prst="rect">
            <a:avLst/>
          </a:prstGeom>
        </p:spPr>
      </p:pic>
      <p:pic>
        <p:nvPicPr>
          <p:cNvPr id="23" name="Picture 22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03EF09DE-13C0-4927-A509-23847B38B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5615" y="2503551"/>
            <a:ext cx="2532604" cy="1929384"/>
          </a:xfrm>
          <a:prstGeom prst="rect">
            <a:avLst/>
          </a:prstGeom>
        </p:spPr>
      </p:pic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B8DAC791-6A5C-4C62-8E0B-9713647C7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604" y="5131144"/>
            <a:ext cx="4382112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DC2FF5-2E3C-4329-840A-F9C5E1F6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803621"/>
            <a:ext cx="10515600" cy="2246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E8BF23-9334-49C6-ADF7-13B5E4FB39B7}"/>
              </a:ext>
            </a:extLst>
          </p:cNvPr>
          <p:cNvSpPr txBox="1"/>
          <p:nvPr/>
        </p:nvSpPr>
        <p:spPr>
          <a:xfrm>
            <a:off x="770011" y="439163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  <a:latin typeface="Helvetica Neue"/>
              </a:rPr>
              <a:t>More and more success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Helvetica Neue"/>
              </a:rPr>
              <a:t>launchs</a:t>
            </a:r>
            <a:r>
              <a:rPr lang="en-US" sz="1800" b="0" i="0">
                <a:solidFill>
                  <a:srgbClr val="000000"/>
                </a:solidFill>
                <a:effectLst/>
                <a:latin typeface="Helvetica Neue"/>
              </a:rPr>
              <a:t> with more charge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5F8D0-204C-4C40-B75F-A331AE07FF40}"/>
              </a:ext>
            </a:extLst>
          </p:cNvPr>
          <p:cNvSpPr txBox="1"/>
          <p:nvPr/>
        </p:nvSpPr>
        <p:spPr>
          <a:xfrm>
            <a:off x="770010" y="4853299"/>
            <a:ext cx="6259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  <a:latin typeface="Helvetica Neue"/>
              </a:rPr>
              <a:t>CCFAFS SLC 40 is the most frequently used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9AA94-EB2D-4A0D-850D-D1298A53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84530"/>
            <a:ext cx="10515600" cy="2170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BCC134-6152-4619-8FEF-B2A204D49F7F}"/>
              </a:ext>
            </a:extLst>
          </p:cNvPr>
          <p:cNvSpPr txBox="1"/>
          <p:nvPr/>
        </p:nvSpPr>
        <p:spPr>
          <a:xfrm>
            <a:off x="770010" y="4391633"/>
            <a:ext cx="7440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Helvetica Neue"/>
              </a:rPr>
              <a:t>No rockets launched for heavy payload mass(greater than 10000)</a:t>
            </a:r>
            <a:endParaRPr lang="en-US" sz="1800" b="0" i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75D74-6C54-460E-B5C6-935090EC3198}"/>
              </a:ext>
            </a:extLst>
          </p:cNvPr>
          <p:cNvSpPr txBox="1"/>
          <p:nvPr/>
        </p:nvSpPr>
        <p:spPr>
          <a:xfrm>
            <a:off x="770009" y="4851997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Helvetica Neue"/>
              </a:rPr>
              <a:t>CCAFS LC-40, has a success rate of 60 %, while KSC LC-39A and VAFB SLC 4E has a success rate of 77%</a:t>
            </a:r>
            <a:endParaRPr lang="en-US" sz="1800" b="0" i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F97CB5-B94D-4575-A524-331A8F578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22" y="1580321"/>
            <a:ext cx="5063348" cy="3629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4E3050-D038-4B5C-A151-A2F043F49645}"/>
              </a:ext>
            </a:extLst>
          </p:cNvPr>
          <p:cNvSpPr txBox="1"/>
          <p:nvPr/>
        </p:nvSpPr>
        <p:spPr>
          <a:xfrm>
            <a:off x="770922" y="5379027"/>
            <a:ext cx="10431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0" i="0">
                <a:solidFill>
                  <a:srgbClr val="000000"/>
                </a:solidFill>
                <a:effectLst/>
                <a:latin typeface="Helvetica Neue"/>
              </a:rPr>
              <a:t>The ES-L1, HEO and SSO have the best success rate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981E5-41FE-4F8D-8BB1-C902EBA17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689417"/>
            <a:ext cx="10431389" cy="2544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A266F2-7BF7-418E-AF34-6249FFAC26F1}"/>
              </a:ext>
            </a:extLst>
          </p:cNvPr>
          <p:cNvSpPr txBox="1"/>
          <p:nvPr/>
        </p:nvSpPr>
        <p:spPr>
          <a:xfrm>
            <a:off x="770010" y="4391633"/>
            <a:ext cx="104313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  <a:latin typeface="Helvetica Neue"/>
              </a:rPr>
              <a:t>In the LEO orbit the success appears related to the number of flights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rgbClr val="000000"/>
                </a:solidFill>
                <a:effectLst/>
                <a:latin typeface="Helvetica Neue"/>
              </a:rPr>
              <a:t>A lot of flight number failed in GTO orbit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B4FEC8-027C-4040-B1F8-77B255239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46521"/>
            <a:ext cx="10324708" cy="2574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0479C-C950-4DBD-8214-1C1C3D3A7D91}"/>
              </a:ext>
            </a:extLst>
          </p:cNvPr>
          <p:cNvSpPr txBox="1"/>
          <p:nvPr/>
        </p:nvSpPr>
        <p:spPr>
          <a:xfrm>
            <a:off x="770010" y="4256547"/>
            <a:ext cx="10324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Helvetica Neue"/>
              </a:rPr>
              <a:t>With heavy payloads the successful landing or positive landing rate are more for </a:t>
            </a:r>
            <a:r>
              <a:rPr lang="en-US" b="0" i="0" err="1">
                <a:solidFill>
                  <a:srgbClr val="000000"/>
                </a:solidFill>
                <a:effectLst/>
                <a:latin typeface="Helvetica Neue"/>
              </a:rPr>
              <a:t>Polar</a:t>
            </a:r>
            <a:r>
              <a:rPr lang="en-US" b="0" i="0">
                <a:solidFill>
                  <a:srgbClr val="000000"/>
                </a:solidFill>
                <a:effectLst/>
                <a:latin typeface="Helvetica Neue"/>
              </a:rPr>
              <a:t>, LEO and ISS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19780-7E39-4DCB-AE21-FF5C61B14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62112"/>
            <a:ext cx="4438093" cy="31664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5B6008-0DF2-4366-9F5F-094D35D91B45}"/>
              </a:ext>
            </a:extLst>
          </p:cNvPr>
          <p:cNvSpPr txBox="1"/>
          <p:nvPr/>
        </p:nvSpPr>
        <p:spPr>
          <a:xfrm>
            <a:off x="770010" y="5033602"/>
            <a:ext cx="10324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success rate since 2013 is increasing till 2020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611955"/>
            <a:ext cx="9745589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the distinct values of the field ‘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66CFCF-57AE-434F-9F88-065E70A0A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806505"/>
            <a:ext cx="5181600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AF91D-21C6-4857-A838-9D28E75BE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708178"/>
            <a:ext cx="1600200" cy="1962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5D05E7-B4DC-4DCC-BCF1-2A1C235D6D31}"/>
              </a:ext>
            </a:extLst>
          </p:cNvPr>
          <p:cNvSpPr txBox="1"/>
          <p:nvPr/>
        </p:nvSpPr>
        <p:spPr>
          <a:xfrm>
            <a:off x="739920" y="133884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unique launch sites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08" y="1363980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CFE1F-BFFD-4CC0-B5C2-2EFFCA90D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26" y="1914160"/>
            <a:ext cx="6989408" cy="2492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092D8D-29D3-4442-92BB-5681FC92C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26" y="4599036"/>
            <a:ext cx="7086600" cy="600075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AB33FC65-6F54-4A0D-A916-19FA1EEC6FB9}"/>
              </a:ext>
            </a:extLst>
          </p:cNvPr>
          <p:cNvSpPr txBox="1">
            <a:spLocks/>
          </p:cNvSpPr>
          <p:nvPr/>
        </p:nvSpPr>
        <p:spPr>
          <a:xfrm>
            <a:off x="770011" y="5391775"/>
            <a:ext cx="9745589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5 launch sites beginning with `CCA` 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60233-0D77-48D3-906F-A2A3EB4BB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3429000"/>
            <a:ext cx="8267700" cy="552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AD1E66-984D-4977-ABB2-09AA51537A89}"/>
              </a:ext>
            </a:extLst>
          </p:cNvPr>
          <p:cNvSpPr txBox="1"/>
          <p:nvPr/>
        </p:nvSpPr>
        <p:spPr>
          <a:xfrm>
            <a:off x="770010" y="4095336"/>
            <a:ext cx="7944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the total of payload mass where customer = ‘NAS (CRS)’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6C1493-0F9E-4E28-B801-7344A0304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6" y="2383041"/>
            <a:ext cx="18097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5B3B26-745B-43E6-8D0B-61E1130D8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435871"/>
            <a:ext cx="8705850" cy="523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DB1BF9-7EFD-4C5D-A88F-79942BCBD04C}"/>
              </a:ext>
            </a:extLst>
          </p:cNvPr>
          <p:cNvSpPr txBox="1"/>
          <p:nvPr/>
        </p:nvSpPr>
        <p:spPr>
          <a:xfrm>
            <a:off x="770009" y="4209994"/>
            <a:ext cx="9245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of payload mass field where ‘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field starting with ‘F9 v1.1’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844D10-4894-4D6A-B6A7-39E57B5F0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408472"/>
            <a:ext cx="20383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Dates of the first successful landing outcome on ground pad</a:t>
            </a:r>
            <a:endParaRPr lang="en-US" sz="22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4E720-8121-4D93-83AB-30F67AA7E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70" y="3382674"/>
            <a:ext cx="8324850" cy="542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D113D-948F-460D-824A-ABAA2CBF65D5}"/>
              </a:ext>
            </a:extLst>
          </p:cNvPr>
          <p:cNvSpPr txBox="1"/>
          <p:nvPr/>
        </p:nvSpPr>
        <p:spPr>
          <a:xfrm>
            <a:off x="860770" y="4204075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date where 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 is a success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F95898-D9A7-4799-BB96-56C7FDB98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70" y="2380298"/>
            <a:ext cx="31432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91478"/>
            <a:ext cx="4249201" cy="529755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with 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by classification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0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E8757-A63D-49EE-AC9B-84A76ED54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6" y="2570798"/>
            <a:ext cx="1695450" cy="197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9D9CAF-7713-423D-9793-8EF6B9078E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41"/>
          <a:stretch/>
        </p:blipFill>
        <p:spPr>
          <a:xfrm>
            <a:off x="828676" y="4810539"/>
            <a:ext cx="9488141" cy="477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D25758-E890-47FB-8C1F-3A60963924AF}"/>
              </a:ext>
            </a:extLst>
          </p:cNvPr>
          <p:cNvSpPr txBox="1"/>
          <p:nvPr/>
        </p:nvSpPr>
        <p:spPr>
          <a:xfrm>
            <a:off x="828676" y="5426182"/>
            <a:ext cx="10629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Selection of booster version where landing outcome = ‘Success’ and pay load mass &gt; 4000 and &lt;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32797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ABB586-6DAF-4248-88DC-7583AF70C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207782"/>
            <a:ext cx="10515600" cy="697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4226D-BEE6-4131-9E91-861CABC8A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315610"/>
            <a:ext cx="2438400" cy="676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9B0A23-07AA-4612-8F4F-AC23F00F05FF}"/>
              </a:ext>
            </a:extLst>
          </p:cNvPr>
          <p:cNvSpPr txBox="1"/>
          <p:nvPr/>
        </p:nvSpPr>
        <p:spPr>
          <a:xfrm>
            <a:off x="770009" y="41242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 of failures and success missions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ABFD4-1C33-4A95-8614-5C3902D6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28" y="5304499"/>
            <a:ext cx="9332844" cy="552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80CB9-FDF5-4588-B841-462FD19A3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159765"/>
            <a:ext cx="1011164" cy="2861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176833-97E8-4589-9F88-7782DEBD6686}"/>
              </a:ext>
            </a:extLst>
          </p:cNvPr>
          <p:cNvSpPr txBox="1"/>
          <p:nvPr/>
        </p:nvSpPr>
        <p:spPr>
          <a:xfrm>
            <a:off x="734028" y="5932755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booster version having a max pay load mass kg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failed 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03BF6-E39E-4B23-8A99-DBD65603F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3934140"/>
            <a:ext cx="10302181" cy="720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19380-7C9C-463C-A2B5-9C6004591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645872"/>
            <a:ext cx="2204624" cy="910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74783C-C10C-4391-8D0C-E6779FB2FF8A}"/>
              </a:ext>
            </a:extLst>
          </p:cNvPr>
          <p:cNvSpPr txBox="1"/>
          <p:nvPr/>
        </p:nvSpPr>
        <p:spPr>
          <a:xfrm>
            <a:off x="770011" y="4846131"/>
            <a:ext cx="10053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booster versions where there is a drone failure and the date = 1975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1AA89-351F-444A-B1FD-1955FF7E6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4286402"/>
            <a:ext cx="12192000" cy="1343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53B843-CE7C-4E92-9187-D545E7ACA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3000226"/>
            <a:ext cx="2857500" cy="895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65F39C-CE66-46DD-8C55-AFA9539F7540}"/>
              </a:ext>
            </a:extLst>
          </p:cNvPr>
          <p:cNvSpPr txBox="1"/>
          <p:nvPr/>
        </p:nvSpPr>
        <p:spPr>
          <a:xfrm>
            <a:off x="770010" y="5840422"/>
            <a:ext cx="100238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the count of landing outcomes (such as Failure (drone ship) or Success (ground pad)) between 2010-06-04 and 2017-03-20, in descending order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fr-BE">
                <a:solidFill>
                  <a:srgbClr val="0B49CB"/>
                </a:solidFill>
                <a:latin typeface="Abadi"/>
              </a:rPr>
              <a:t>L</a:t>
            </a:r>
            <a:r>
              <a:rPr lang="en-US" err="1">
                <a:solidFill>
                  <a:srgbClr val="0B49CB"/>
                </a:solidFill>
                <a:latin typeface="Abadi"/>
              </a:rPr>
              <a:t>aunch</a:t>
            </a:r>
            <a:r>
              <a:rPr lang="en-US">
                <a:solidFill>
                  <a:srgbClr val="0B49CB"/>
                </a:solidFill>
                <a:latin typeface="Abadi"/>
              </a:rPr>
              <a:t> sites on the map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5D5F94-9226-4B51-8738-8C1677A76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46668"/>
            <a:ext cx="7511084" cy="45789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0B7D6C-DCC3-48F4-A7D9-6CD87E2488F1}"/>
              </a:ext>
            </a:extLst>
          </p:cNvPr>
          <p:cNvSpPr txBox="1"/>
          <p:nvPr/>
        </p:nvSpPr>
        <p:spPr>
          <a:xfrm>
            <a:off x="770010" y="6025573"/>
            <a:ext cx="10023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Every launch site is near the coast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Color-labeled launch site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3BEDA-BB58-4C66-9236-A2A40FE6C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005643"/>
            <a:ext cx="8602589" cy="39580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5D7E1D-2B27-4E7C-B468-BF28F40AC607}"/>
              </a:ext>
            </a:extLst>
          </p:cNvPr>
          <p:cNvSpPr txBox="1"/>
          <p:nvPr/>
        </p:nvSpPr>
        <p:spPr>
          <a:xfrm>
            <a:off x="770011" y="537924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Marker cluster displaying the outcomes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9"/>
            <a:ext cx="8597827" cy="400443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Selected launch site to its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7167-A589-433A-8D67-03B4CDC29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88889"/>
            <a:ext cx="7832148" cy="4080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3DEE95-E213-45EA-AF51-E6217B85C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28" y="5695123"/>
            <a:ext cx="47910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9417755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lnSpc>
                <a:spcPct val="170000"/>
              </a:lnSpc>
              <a:spcBef>
                <a:spcPts val="1400"/>
              </a:spcBef>
              <a:buNone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</a:t>
            </a:r>
            <a:r>
              <a:rPr lang="en-US" sz="1800" i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62 million dollars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Other providers cost upwards of </a:t>
            </a:r>
            <a:r>
              <a:rPr lang="en-US" sz="1800" i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165 million dollars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each, much of the savings is because SpaceX can reuse the first stage.</a:t>
            </a:r>
          </a:p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to find answers</a:t>
            </a:r>
          </a:p>
          <a:p>
            <a:pPr lvl="1"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question is: is the first stage of the SpaceX Falcon 9 will land successfully 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78944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of launch success count for all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 has the most success launches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Dashboard of launch success count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B7D3C-4B78-468C-A040-E8195653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685538"/>
            <a:ext cx="9964250" cy="324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Dashboard for the launch site with highest launch success ratio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B89812-002B-4AA4-8279-DB3DB02CA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409791"/>
            <a:ext cx="10341937" cy="33655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3FE231-C156-447E-8C06-FD6464DB1217}"/>
              </a:ext>
            </a:extLst>
          </p:cNvPr>
          <p:cNvSpPr txBox="1"/>
          <p:nvPr/>
        </p:nvSpPr>
        <p:spPr>
          <a:xfrm>
            <a:off x="770010" y="6025573"/>
            <a:ext cx="6495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 ‘KSC LC-39A’ 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/>
              </a:rPr>
              <a:t> the highest launch success ratio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Launch Outcome scatter plot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AEE39-61C1-48A0-B48F-78CA16FFD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28" y="1475621"/>
            <a:ext cx="10218148" cy="2296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F59745-02BC-4869-93FD-D8F79C593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4131026"/>
            <a:ext cx="10269465" cy="229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Launch Outcome scatter plot for all sites(continued)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80281-74F8-416E-9C69-CC3C517F7E7F}"/>
              </a:ext>
            </a:extLst>
          </p:cNvPr>
          <p:cNvSpPr txBox="1"/>
          <p:nvPr/>
        </p:nvSpPr>
        <p:spPr>
          <a:xfrm>
            <a:off x="770011" y="1456975"/>
            <a:ext cx="10202789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 with the largest successful launches: 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i="0">
                <a:effectLst/>
                <a:latin typeface="Abadi" panose="020B0604020104020204" pitchFamily="34" charset="0"/>
              </a:rPr>
              <a:t>Site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en-US" sz="2200" b="0" i="0">
                <a:effectLst/>
                <a:latin typeface="Abadi" panose="020B0604020104020204" pitchFamily="34" charset="0"/>
              </a:rPr>
              <a:t> the highest launch success rate: </a:t>
            </a:r>
            <a:r>
              <a:rPr lang="en-US" sz="2200">
                <a:latin typeface="Abadi" panose="020B0604020104020204" pitchFamily="34" charset="0"/>
              </a:rPr>
              <a:t>KSC LC-39A</a:t>
            </a:r>
            <a:endParaRPr lang="en-US" sz="2200" b="0" i="0">
              <a:effectLst/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i="0">
                <a:effectLst/>
                <a:latin typeface="Abadi" panose="020B0604020104020204" pitchFamily="34" charset="0"/>
              </a:rPr>
              <a:t>Payload rang(s)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en-US" sz="2200" b="0" i="0">
                <a:effectLst/>
                <a:latin typeface="Abadi" panose="020B0604020104020204" pitchFamily="34" charset="0"/>
              </a:rPr>
              <a:t> the highest launch success rate: 1952 to 5300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i="0">
                <a:effectLst/>
                <a:latin typeface="Abadi" panose="020B0604020104020204" pitchFamily="34" charset="0"/>
              </a:rPr>
              <a:t>payload range(s)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en-US" sz="2200" b="0" i="0">
                <a:effectLst/>
                <a:latin typeface="Abadi" panose="020B0604020104020204" pitchFamily="34" charset="0"/>
              </a:rPr>
              <a:t> the lowest launch success rate: from 4159, the success rate declined</a:t>
            </a:r>
          </a:p>
          <a:p>
            <a:pPr>
              <a:spcBef>
                <a:spcPts val="1400"/>
              </a:spcBef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badi" panose="020B0604020104020204" pitchFamily="34" charset="0"/>
              </a:rPr>
              <a:t>F9 Booster version (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badi" panose="020B0604020104020204" pitchFamily="34" charset="0"/>
                <a:cs typeface="Courier New" panose="02070309020205020404" pitchFamily="49" charset="0"/>
              </a:rPr>
              <a:t>v1.0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badi" panose="020B0604020104020204" pitchFamily="34" charset="0"/>
              </a:rPr>
              <a:t>, 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badi" panose="020B0604020104020204" pitchFamily="34" charset="0"/>
                <a:cs typeface="Courier New" panose="02070309020205020404" pitchFamily="49" charset="0"/>
              </a:rPr>
              <a:t>v1.1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badi" panose="020B0604020104020204" pitchFamily="34" charset="0"/>
              </a:rPr>
              <a:t>, 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badi" panose="020B0604020104020204" pitchFamily="34" charset="0"/>
                <a:cs typeface="Courier New" panose="02070309020205020404" pitchFamily="49" charset="0"/>
              </a:rPr>
              <a:t>FT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badi" panose="020B0604020104020204" pitchFamily="34" charset="0"/>
              </a:rPr>
              <a:t>, 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badi" panose="020B0604020104020204" pitchFamily="34" charset="0"/>
                <a:cs typeface="Courier New" panose="02070309020205020404" pitchFamily="49" charset="0"/>
              </a:rPr>
              <a:t>B4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badi" panose="020B0604020104020204" pitchFamily="34" charset="0"/>
              </a:rPr>
              <a:t>, 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badi" panose="020B0604020104020204" pitchFamily="34" charset="0"/>
                <a:cs typeface="Courier New" panose="02070309020205020404" pitchFamily="49" charset="0"/>
              </a:rPr>
              <a:t>B5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badi" panose="020B0604020104020204" pitchFamily="34" charset="0"/>
              </a:rPr>
              <a:t>, etc.)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badi" panose="020B0604020104020204" pitchFamily="34" charset="0"/>
              </a:rPr>
              <a:t> the highest launch success rate: FT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0" i="0">
              <a:effectLst/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BCD79C1-279D-4F25-AC58-7DBD768E9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0549"/>
            <a:ext cx="184731" cy="341099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01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760383" y="2106828"/>
            <a:ext cx="5325989" cy="2933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performs less than the others. The test data must be enlarged to make more distinguable the models.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FBDAF5-4DC6-4933-91AE-ECEB32B01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33111"/>
            <a:ext cx="3613910" cy="350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5255937"/>
            <a:ext cx="9105297" cy="12972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Three models have the same score above except the decision tree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type II errors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occured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Confusion matrix of the best performing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8DCB34-1EB1-4F45-A81C-238BA675C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02063"/>
            <a:ext cx="47815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32154"/>
            <a:ext cx="10401572" cy="24584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models are the logistic regression, SVM and KNN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 ‘KSC LC-39A’ has the highest launch success ratio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of the launch sites increase along the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heavy payloads(&gt;10000) have too much failure outcomes and can be a risk factor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547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Jupyter notebooks shared and available on GitHub. Please refer to the url when available below the slide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Python code, SQL queries, charts and outputs are available in the Jupyter notebook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needed data sets are first downloaded when running a Jupyter notebook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Appendix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9" y="1580808"/>
            <a:ext cx="10140800" cy="608226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2 data sources: 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 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Discovering data by value counts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Identify the categorical/numerical columns. Replacing NULL values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Select relevant columns and label for classification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2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Methodology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9" y="1580808"/>
            <a:ext cx="6173667" cy="2832166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>
                <a:solidFill>
                  <a:srgbClr val="0B49CB"/>
                </a:solidFill>
                <a:latin typeface="Abadi"/>
              </a:rPr>
              <a:t>Executive Summary(continued)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Best parameters for Linear Regression, K-nearest neighborhood, Supervised Vector Machine, Decision Tree models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Comparing the scores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Methodology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326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726328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 data sources: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API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</a:t>
            </a:r>
            <a:r>
              <a:rPr lang="en-US" sz="1600" b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entry point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  <a:p>
            <a:pPr lvl="1">
              <a:lnSpc>
                <a:spcPct val="2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from Wikipedia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launch data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035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60610D5-CC1B-4C98-AAB9-8CC844905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307" y="2325770"/>
            <a:ext cx="5696050" cy="2882339"/>
          </a:xfrm>
          <a:prstGeom prst="rect">
            <a:avLst/>
          </a:prstGeom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E27082C2-20BF-4E7A-83D1-B71B69D92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212988"/>
              </p:ext>
            </p:extLst>
          </p:nvPr>
        </p:nvGraphicFramePr>
        <p:xfrm>
          <a:off x="1967947" y="3086894"/>
          <a:ext cx="2703444" cy="189521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51722">
                  <a:extLst>
                    <a:ext uri="{9D8B030D-6E8A-4147-A177-3AD203B41FA5}">
                      <a16:colId xmlns:a16="http://schemas.microsoft.com/office/drawing/2014/main" val="3599403045"/>
                    </a:ext>
                  </a:extLst>
                </a:gridCol>
                <a:gridCol w="1351722">
                  <a:extLst>
                    <a:ext uri="{9D8B030D-6E8A-4147-A177-3AD203B41FA5}">
                      <a16:colId xmlns:a16="http://schemas.microsoft.com/office/drawing/2014/main" val="1999745676"/>
                    </a:ext>
                  </a:extLst>
                </a:gridCol>
              </a:tblGrid>
              <a:tr h="3989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>
                        <a:solidFill>
                          <a:schemeClr val="accent3">
                            <a:lumMod val="25000"/>
                          </a:schemeClr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entry point</a:t>
                      </a:r>
                      <a:endParaRPr lang="en-US" sz="1800">
                        <a:solidFill>
                          <a:schemeClr val="accent3">
                            <a:lumMod val="25000"/>
                          </a:schemeClr>
                        </a:solidFill>
                        <a:latin typeface="Abadi" panose="020B0604020104020204" pitchFamily="34" charset="0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896634"/>
                  </a:ext>
                </a:extLst>
              </a:tr>
              <a:tr h="229596">
                <a:tc rowSpan="4">
                  <a:txBody>
                    <a:bodyPr/>
                    <a:lstStyle/>
                    <a:p>
                      <a:pPr algn="ctr"/>
                      <a:r>
                        <a:rPr lang="fr-BE"/>
                        <a:t>Data for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rockets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713402"/>
                  </a:ext>
                </a:extLst>
              </a:tr>
              <a:tr h="398967">
                <a:tc vMerge="1">
                  <a:txBody>
                    <a:bodyPr/>
                    <a:lstStyle/>
                    <a:p>
                      <a:r>
                        <a:rPr lang="fr-BE" dirty="0"/>
                        <a:t>Data 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launchpads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822796"/>
                  </a:ext>
                </a:extLst>
              </a:tr>
              <a:tr h="22959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payloads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68490"/>
                  </a:ext>
                </a:extLst>
              </a:tr>
              <a:tr h="22798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735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3099" y="5988278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57835" y="1451114"/>
            <a:ext cx="6076329" cy="471565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500">
                <a:solidFill>
                  <a:srgbClr val="1C7DDB"/>
                </a:solidFill>
                <a:latin typeface="Abadi"/>
              </a:rPr>
              <a:t>1. Example of API helper function </a:t>
            </a:r>
          </a:p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15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1500">
                <a:solidFill>
                  <a:srgbClr val="1C7DDB"/>
                </a:solidFill>
                <a:latin typeface="Abadi"/>
              </a:rPr>
              <a:t>2. Call list			                    3. Dictionary</a:t>
            </a:r>
          </a:p>
          <a:p>
            <a:pPr marL="0" indent="0">
              <a:buNone/>
            </a:pPr>
            <a:endParaRPr lang="en-US" sz="15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140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1400">
                <a:solidFill>
                  <a:srgbClr val="1C7DDB"/>
                </a:solidFill>
                <a:latin typeface="Abadi"/>
              </a:rPr>
              <a:t>4. Result to export to a .CSV file</a:t>
            </a:r>
          </a:p>
          <a:p>
            <a:pPr marL="0" indent="0"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035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08E1B-F779-4DE5-8CC3-72EDF8156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056" y="1716997"/>
            <a:ext cx="5354780" cy="632866"/>
          </a:xfrm>
          <a:prstGeom prst="rect">
            <a:avLst/>
          </a:prstGeom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97B343C-CD65-4BEC-A8AC-AA2917D61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4056" y="2792890"/>
            <a:ext cx="2082519" cy="1636740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1E52BEB-90A5-4875-8C57-404F716804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8108" y="2885334"/>
            <a:ext cx="2071190" cy="1544296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DFEF0A5-83B5-427C-BE98-90BD9CF571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945" y="5125644"/>
            <a:ext cx="5998353" cy="10411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4325F4-7168-44DF-90E1-8B26012697D7}"/>
              </a:ext>
            </a:extLst>
          </p:cNvPr>
          <p:cNvCxnSpPr/>
          <p:nvPr/>
        </p:nvCxnSpPr>
        <p:spPr>
          <a:xfrm>
            <a:off x="4134783" y="2349863"/>
            <a:ext cx="0" cy="44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C42CAF-6412-4AC7-A856-79A44BFF3EEF}"/>
              </a:ext>
            </a:extLst>
          </p:cNvPr>
          <p:cNvCxnSpPr>
            <a:endCxn id="13" idx="1"/>
          </p:cNvCxnSpPr>
          <p:nvPr/>
        </p:nvCxnSpPr>
        <p:spPr>
          <a:xfrm>
            <a:off x="5246575" y="3611260"/>
            <a:ext cx="1791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81805BA-8B79-49EB-AB33-D73CDCE5D2B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6000" y="4154555"/>
            <a:ext cx="942113" cy="810546"/>
          </a:xfrm>
          <a:prstGeom prst="bentConnector3">
            <a:avLst>
              <a:gd name="adj1" fmla="val 99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B63E7E-21B5-4830-9972-8397B61BC159}"/>
              </a:ext>
            </a:extLst>
          </p:cNvPr>
          <p:cNvSpPr txBox="1"/>
          <p:nvPr/>
        </p:nvSpPr>
        <p:spPr>
          <a:xfrm>
            <a:off x="2978983" y="629481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GitHub URL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7357B7-5BDB-4BAF-893A-9BCD48D8B8C7}"/>
              </a:ext>
            </a:extLst>
          </p:cNvPr>
          <p:cNvSpPr txBox="1"/>
          <p:nvPr/>
        </p:nvSpPr>
        <p:spPr>
          <a:xfrm>
            <a:off x="2978982" y="6585406"/>
            <a:ext cx="89579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https://github.com/devliet/SpaceX_project/blob/master/SpaceX%20data%20collection.ipynb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155be751-a274-42e8-93fb-f39d3b9bccc8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f80a141d-92ca-4d3d-9308-f7e7b1d44ce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1315</TotalTime>
  <Words>1909</Words>
  <Application>Microsoft Office PowerPoint</Application>
  <PresentationFormat>Widescreen</PresentationFormat>
  <Paragraphs>321</Paragraphs>
  <Slides>49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Helvetica Neue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SpaceX capstone project presentation</dc:title>
  <dc:creator>YAN Luo</dc:creator>
  <cp:lastModifiedBy>etienne</cp:lastModifiedBy>
  <cp:revision>258</cp:revision>
  <dcterms:created xsi:type="dcterms:W3CDTF">2021-04-29T18:58:34Z</dcterms:created>
  <dcterms:modified xsi:type="dcterms:W3CDTF">2022-04-13T10:32:16Z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